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7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FA7"/>
    <a:srgbClr val="313541"/>
    <a:srgbClr val="EAF5DF"/>
    <a:srgbClr val="DE5447"/>
    <a:srgbClr val="FBC036"/>
    <a:srgbClr val="F0E8D3"/>
    <a:srgbClr val="2BB797"/>
    <a:srgbClr val="1B171A"/>
    <a:srgbClr val="C03225"/>
    <a:srgbClr val="5DC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A97C2-06E6-4A24-BD64-02AD1D4525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BE326-322F-448D-8DC9-54B479C491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C3A05-E705-454A-88AB-0224E6AD6724}" type="datetimeFigureOut">
              <a:rPr lang="hr-HR" smtClean="0"/>
              <a:t>17.9.2020.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079F2-067E-46DC-A31B-A8B6C7E0D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FF4B8-0C96-4DFB-92BE-170F9A3D2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86BBE-E7B3-42A0-B604-8726A4A31E2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846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BED2B-5033-47AA-B6C3-C2C18E48A501}" type="datetimeFigureOut">
              <a:rPr lang="hr-HR" smtClean="0"/>
              <a:t>17.9.2020.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73FB0-F4A1-4866-A279-FE3D284251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3271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1101266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309635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66927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287987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391667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2005689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114936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274996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Vremenski niz – skup vrijednosti u ovisnosti o vremenu, tj. stohastički signal s kronološki raspoređenim opažanjima.</a:t>
            </a:r>
          </a:p>
        </p:txBody>
      </p:sp>
    </p:spTree>
    <p:extLst>
      <p:ext uri="{BB962C8B-B14F-4D97-AF65-F5344CB8AC3E}">
        <p14:creationId xmlns:p14="http://schemas.microsoft.com/office/powerpoint/2010/main" val="299539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B0F7-F474-48FF-9807-992C22391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CF9C-3A56-4365-B4BE-D85992FF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7DAEB-F30E-4352-9AD6-63206318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3B06-0D25-4C06-A950-F757FBB6B138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B2444-C4E7-4EAD-AE26-949A3AEE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F903F-1BFA-4639-8773-8CE7BA14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987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E014-B9EF-4389-AC17-AF55D4C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EEB06-778E-4324-97E1-16E12DCCE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CCD4-5EF3-4600-B1ED-76ABDFA3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E1C9-0757-43E2-85E6-6A9E28C2A68B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CDF75-BDDA-4B8D-87BE-AA5BDA10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6D851-68AB-49C3-B876-34C927B4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4252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B5C48-D97D-4448-99F3-E050D3434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29096-40AB-448F-AB2C-636F8E515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3CCB-56A7-4FD3-803A-E235162C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169D-9919-45B4-84EB-2508DF2D14E0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826A2-A2CD-4F99-950D-A83B09A7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9A746-4D0E-46DD-8025-EFDB70E7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50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BFCE-B44E-483A-B19F-15543E7F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4351-D935-469A-9AB2-DBA802955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6D2F5-6F7B-4907-A92B-9580C2E0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B613-1F51-4F92-BEF7-B30C6C42B073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B2E3-3A25-424E-A29D-E555BDE9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260F-3BEF-40D2-802F-2AAFC6F4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7287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0199-1E75-4D11-ABCD-C0FCF3D4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1685F-79F2-4E6D-BF8B-B213E32E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CBC2-34EC-48FE-B945-1E45D46B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140B-0C4A-4F27-9629-CE12C5A0309D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787C-DAD4-4C5E-A005-F5BAA651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AFDE1-7FA4-49CF-944D-56721B97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8105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BD28-5EF1-490C-8A77-27B66B75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71F0-77E4-4C3B-B596-08CE71796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2CC2F-549B-4CE9-8170-E9554B30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9B62B-576D-414C-B017-9D65C50E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6A87-3D71-45A9-BEF7-A70DCB6FD038}" type="datetime1">
              <a:rPr lang="hr-HR" smtClean="0"/>
              <a:t>17.9.2020.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C7351-49E1-4A31-87D0-260EBE74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97D65-6AF7-4DBD-9E28-BEEF2DAD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13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B9C7-240A-403B-914F-35B19046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602E-C57E-48C1-AB41-1E694F068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2ED0C-A9BC-4496-915C-954C6698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869A3-5A0B-4630-8A6E-ECED7B617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994C7-A928-479C-ADBF-1DB876A06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4B7B0-1FFE-43C0-959A-1B34DF82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DE7A-AF08-451B-AA44-5092F840BA51}" type="datetime1">
              <a:rPr lang="hr-HR" smtClean="0"/>
              <a:t>17.9.2020.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F22C7-E185-47E7-8A31-E3FF99C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E1C50-2ADC-4F3C-957C-293BA1F2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258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9448-97F2-4CB1-B5B4-A44BE930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9B0FE-A7C7-4B7D-A678-6B5E3A86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F341-B2D1-42D2-B330-D7D423D1FF78}" type="datetime1">
              <a:rPr lang="hr-HR" smtClean="0"/>
              <a:t>17.9.2020.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50A7A-4122-44EF-866A-DB2171BC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8D0A0-61EF-4306-A866-A5677F5B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578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8A115-E5E4-426B-8014-C74A422D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7146-01A6-48C2-BBCF-77051FF9F52B}" type="datetime1">
              <a:rPr lang="hr-HR" smtClean="0"/>
              <a:t>17.9.2020.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6D39D5-703D-43BC-8944-16050FF6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EA340-8DCF-4DB0-8A9E-A78F2B9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761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F76-3DE3-448A-B1F2-73A73C52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586E5-5F14-4FCF-9C38-9E1A560C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A398D-E55C-49C1-8F1E-FF4408670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8AAA4-F191-4F87-91DA-58861127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E32F-11C3-42B5-B49D-9DF80CED0669}" type="datetime1">
              <a:rPr lang="hr-HR" smtClean="0"/>
              <a:t>17.9.2020.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09724-6E1C-4DB4-BD80-0DB404D9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47487-D279-4C0A-824D-0179589F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746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B918-DB96-48A8-A07F-D53E3BD0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7BC2C-EE04-4DB8-AF5A-022AE75F7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4E40A-FE0B-47C6-AB86-200ED1928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80247-5DBE-46E5-943A-2420961F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30AF-ED8B-4CF2-B22D-AD35D86A3A97}" type="datetime1">
              <a:rPr lang="hr-HR" smtClean="0"/>
              <a:t>17.9.2020.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AE6D8-A4F2-479E-884C-F601C863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6DFCF-776A-4D6B-A9FF-217E0EC2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534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9B6AB-B93F-4DBC-BEF0-C7C4F21B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40E45-0B51-4653-AAB6-BCC382153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1AC98-4BDB-4B7D-9698-068CC315D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9DDD-02F6-4C46-917A-3A1E426407CC}" type="datetime1">
              <a:rPr lang="hr-HR" smtClean="0"/>
              <a:t>17.9.2020.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A059-8D0B-416E-9B50-A71E8BBAF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AA62-C0C0-4447-B266-7494A9AA7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5091C-C21C-45EE-A75E-9C77C8EDAFA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261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6C5354-347F-48A3-8B93-08C52BBD9EE5}"/>
              </a:ext>
            </a:extLst>
          </p:cNvPr>
          <p:cNvSpPr>
            <a:spLocks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98000">
                <a:srgbClr val="313541"/>
              </a:gs>
              <a:gs pos="0">
                <a:srgbClr val="5D9FA7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EAF5D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4F57-64A6-4600-9B09-B2215FA4F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416358"/>
            <a:ext cx="7475276" cy="2653649"/>
          </a:xfrm>
        </p:spPr>
        <p:txBody>
          <a:bodyPr>
            <a:normAutofit/>
          </a:bodyPr>
          <a:lstStyle/>
          <a:p>
            <a:pPr algn="l"/>
            <a:r>
              <a:rPr lang="hr-HR" b="1" cap="all" spc="120" dirty="0">
                <a:solidFill>
                  <a:schemeClr val="bg1"/>
                </a:solidFill>
                <a:cs typeface="Arial" panose="020B0604020202020204" pitchFamily="34" charset="0"/>
              </a:rPr>
              <a:t>AUTOREGRESIJKI</a:t>
            </a:r>
            <a:r>
              <a:rPr lang="hr-HR" b="1" spc="120" dirty="0">
                <a:solidFill>
                  <a:schemeClr val="bg1"/>
                </a:solidFill>
                <a:cs typeface="Arial" panose="020B0604020202020204" pitchFamily="34" charset="0"/>
              </a:rPr>
              <a:t> MODELI U OBRADI SIGNALA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75F2F-E0D7-4FAA-A351-DDFBF405B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0007"/>
            <a:ext cx="4521565" cy="785812"/>
          </a:xfrm>
        </p:spPr>
        <p:txBody>
          <a:bodyPr>
            <a:normAutofit/>
          </a:bodyPr>
          <a:lstStyle/>
          <a:p>
            <a:pPr algn="l"/>
            <a:r>
              <a:rPr lang="hr-HR" sz="1600" b="1" i="1" dirty="0">
                <a:solidFill>
                  <a:srgbClr val="EAF5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Denis Mijolović</a:t>
            </a:r>
          </a:p>
          <a:p>
            <a:pPr algn="l"/>
            <a:r>
              <a:rPr lang="hr-HR" sz="1600" b="1" i="1" dirty="0">
                <a:solidFill>
                  <a:srgbClr val="EAF5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 rada: doc. </a:t>
            </a:r>
            <a:r>
              <a:rPr lang="hr-HR" sz="1600" b="1" i="1" dirty="0" err="1">
                <a:solidFill>
                  <a:srgbClr val="EAF5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hr-HR" sz="1600" b="1" i="1" dirty="0">
                <a:solidFill>
                  <a:srgbClr val="EAF5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Ivan Dražić</a:t>
            </a:r>
          </a:p>
          <a:p>
            <a:pPr algn="l"/>
            <a:endParaRPr lang="hr-HR" sz="1600" b="1" i="1" dirty="0">
              <a:solidFill>
                <a:srgbClr val="EAF5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868F7-0EB1-4C2D-AC7A-1141A822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>
                <a:solidFill>
                  <a:schemeClr val="bg1"/>
                </a:solidFill>
              </a:rPr>
              <a:t>1</a:t>
            </a:fld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192EF-5E94-41E8-9995-532F4A268494}"/>
              </a:ext>
            </a:extLst>
          </p:cNvPr>
          <p:cNvSpPr txBox="1"/>
          <p:nvPr/>
        </p:nvSpPr>
        <p:spPr>
          <a:xfrm>
            <a:off x="1524000" y="1831583"/>
            <a:ext cx="7788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b="1" dirty="0">
                <a:solidFill>
                  <a:srgbClr val="EAF5DF"/>
                </a:solidFill>
                <a:latin typeface="Corbel" panose="020B0503020204020204" pitchFamily="34" charset="0"/>
              </a:rPr>
              <a:t>SVEULILIŠTE U RIJECI - TEHNIČKI FAKULTET</a:t>
            </a:r>
          </a:p>
          <a:p>
            <a:r>
              <a:rPr lang="hr-HR" sz="1600" dirty="0">
                <a:solidFill>
                  <a:srgbClr val="EAF5DF"/>
                </a:solidFill>
                <a:latin typeface="Corbel" panose="020B0503020204020204" pitchFamily="34" charset="0"/>
              </a:rPr>
              <a:t>Preddiplomski sveučilišni studij elektrotehnike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40674FD-6D3A-4718-8E77-D3E8141FDDD0}"/>
              </a:ext>
            </a:extLst>
          </p:cNvPr>
          <p:cNvSpPr txBox="1">
            <a:spLocks/>
          </p:cNvSpPr>
          <p:nvPr/>
        </p:nvSpPr>
        <p:spPr>
          <a:xfrm>
            <a:off x="6045566" y="5068054"/>
            <a:ext cx="2953709" cy="785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r-HR" sz="1600" b="1" i="1" dirty="0">
                <a:solidFill>
                  <a:srgbClr val="EAF5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Rijeka, 2020.</a:t>
            </a:r>
          </a:p>
        </p:txBody>
      </p:sp>
    </p:spTree>
    <p:extLst>
      <p:ext uri="{BB962C8B-B14F-4D97-AF65-F5344CB8AC3E}">
        <p14:creationId xmlns:p14="http://schemas.microsoft.com/office/powerpoint/2010/main" val="339752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10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REZULTATI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9ECE1-2DE0-46FD-8488-A2A3A618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27" y="1198105"/>
            <a:ext cx="5382345" cy="44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CE7B28-197A-49DA-A8B2-FB0C0B76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694" y="2269993"/>
            <a:ext cx="3563242" cy="28645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387F2-FF0B-47C6-93FA-3358D1ACC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402731" y="2269994"/>
            <a:ext cx="3495162" cy="28645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11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REZULTATI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9CF82-2699-404D-9167-664331604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3" y="2269994"/>
            <a:ext cx="3527524" cy="2864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E7D59-0A34-4263-A16D-BC42D1373E3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20" y="5497012"/>
            <a:ext cx="1220714" cy="855866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B95CDF1-FBB3-48DF-94FB-A1C25D8FEAA2}"/>
              </a:ext>
            </a:extLst>
          </p:cNvPr>
          <p:cNvCxnSpPr>
            <a:cxnSpLocks/>
            <a:stCxn id="13" idx="4"/>
            <a:endCxn id="8" idx="6"/>
          </p:cNvCxnSpPr>
          <p:nvPr/>
        </p:nvCxnSpPr>
        <p:spPr>
          <a:xfrm rot="5400000">
            <a:off x="2499719" y="4305412"/>
            <a:ext cx="2245548" cy="993518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CA2236A-4B15-43E7-BF88-8067A8B13336}"/>
              </a:ext>
            </a:extLst>
          </p:cNvPr>
          <p:cNvSpPr/>
          <p:nvPr/>
        </p:nvSpPr>
        <p:spPr>
          <a:xfrm>
            <a:off x="4017866" y="3476625"/>
            <a:ext cx="202772" cy="202772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69AE291-66F4-45C1-9A98-882CB8D449B7}"/>
              </a:ext>
            </a:extLst>
          </p:cNvPr>
          <p:cNvCxnSpPr>
            <a:cxnSpLocks/>
            <a:stCxn id="17" idx="4"/>
            <a:endCxn id="21" idx="6"/>
          </p:cNvCxnSpPr>
          <p:nvPr/>
        </p:nvCxnSpPr>
        <p:spPr>
          <a:xfrm rot="5400000">
            <a:off x="6175574" y="4376924"/>
            <a:ext cx="2253206" cy="846309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793A139-D3A4-4B73-BB23-07FDDCCBDA61}"/>
              </a:ext>
            </a:extLst>
          </p:cNvPr>
          <p:cNvSpPr/>
          <p:nvPr/>
        </p:nvSpPr>
        <p:spPr>
          <a:xfrm>
            <a:off x="7626906" y="3476625"/>
            <a:ext cx="196850" cy="196850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A61EA-3BBD-4E4F-8BD8-DFB03DEDB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08" y="5497012"/>
            <a:ext cx="1220714" cy="859338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D2035F7-1092-434B-8BB5-39363712B919}"/>
              </a:ext>
            </a:extLst>
          </p:cNvPr>
          <p:cNvCxnSpPr>
            <a:cxnSpLocks/>
            <a:stCxn id="23" idx="4"/>
            <a:endCxn id="24" idx="6"/>
          </p:cNvCxnSpPr>
          <p:nvPr/>
        </p:nvCxnSpPr>
        <p:spPr>
          <a:xfrm rot="5400000">
            <a:off x="10010368" y="4514791"/>
            <a:ext cx="2297359" cy="519476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522587-B42C-47BF-9A1B-A25E2695E9E9}"/>
              </a:ext>
            </a:extLst>
          </p:cNvPr>
          <p:cNvSpPr/>
          <p:nvPr/>
        </p:nvSpPr>
        <p:spPr>
          <a:xfrm>
            <a:off x="11320360" y="3429000"/>
            <a:ext cx="196850" cy="196850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63E5DC-F91F-41CD-BDC1-E2D0AF03D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95" y="5493540"/>
            <a:ext cx="1220714" cy="859338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735E79-4E29-4FCC-A5D9-A3E93B7D5AD4}"/>
              </a:ext>
            </a:extLst>
          </p:cNvPr>
          <p:cNvSpPr/>
          <p:nvPr/>
        </p:nvSpPr>
        <p:spPr>
          <a:xfrm>
            <a:off x="725094" y="1725744"/>
            <a:ext cx="745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BC036"/>
              </a:buClr>
            </a:pPr>
            <a:r>
              <a:rPr lang="hr-HR" b="1" spc="300" dirty="0">
                <a:solidFill>
                  <a:srgbClr val="DE5447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PROGNOZA KRETANJA CIJENE ELEKTRIČNE ENERGIJE</a:t>
            </a: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1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12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REZULTATI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6132A-BBF1-4052-816C-7689B28C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02" y="1320484"/>
            <a:ext cx="5459196" cy="42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13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ZAKLJUČAK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1EEA2-1935-4700-A7E0-DD9D1CA33FF6}"/>
              </a:ext>
            </a:extLst>
          </p:cNvPr>
          <p:cNvSpPr txBox="1"/>
          <p:nvPr/>
        </p:nvSpPr>
        <p:spPr>
          <a:xfrm>
            <a:off x="838200" y="83628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više karakteristika slučajnih događaja možemo opisati pripadajućim stohastičkim procesima</a:t>
            </a:r>
          </a:p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testirani modeli daju vjerodostojne rezultate s prihvatljivim greškama odstupanja od stvarne buduće vrijednosti</a:t>
            </a:r>
          </a:p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odabir parametara i reda modela ovisi o promatranom skupu podataka koji moraju zadovoljavati mjeriteljske norme koje podržavaju korištenu teoriju iz pripadajućeg znanstvenog polja</a:t>
            </a:r>
          </a:p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primjenjivost u elektroenergetici, analizi električnih mreža i sustavima regulacije</a:t>
            </a:r>
          </a:p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omogućuje kompetitivnu prednost na tržištu energenata i korekciju cijena energenata</a:t>
            </a:r>
          </a:p>
        </p:txBody>
      </p:sp>
    </p:spTree>
    <p:extLst>
      <p:ext uri="{BB962C8B-B14F-4D97-AF65-F5344CB8AC3E}">
        <p14:creationId xmlns:p14="http://schemas.microsoft.com/office/powerpoint/2010/main" val="4188815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14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89" y="3105834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hvala na pažnji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BE966A-A85E-4909-94AD-474CCB75D9DF}"/>
              </a:ext>
            </a:extLst>
          </p:cNvPr>
          <p:cNvGrpSpPr/>
          <p:nvPr/>
        </p:nvGrpSpPr>
        <p:grpSpPr>
          <a:xfrm>
            <a:off x="3371848" y="6356350"/>
            <a:ext cx="4876800" cy="4876800"/>
            <a:chOff x="3581398" y="5600167"/>
            <a:chExt cx="4876800" cy="4876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EB378-3089-427B-86F2-3EAA2C5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0905">
              <a:off x="3581398" y="5600167"/>
              <a:ext cx="4876800" cy="4876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DDE84E-589C-4A19-A869-DC8240565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4" t="24653" r="44952" b="54712"/>
            <a:stretch/>
          </p:blipFill>
          <p:spPr>
            <a:xfrm>
              <a:off x="5866259" y="6664325"/>
              <a:ext cx="367767" cy="38961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224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-2.5E-6 -1.6879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2</a:t>
            </a:fld>
            <a:endParaRPr lang="hr-H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F750A-00A6-4421-9CC5-09CCA79F5645}"/>
              </a:ext>
            </a:extLst>
          </p:cNvPr>
          <p:cNvSpPr txBox="1"/>
          <p:nvPr/>
        </p:nvSpPr>
        <p:spPr>
          <a:xfrm>
            <a:off x="838200" y="1737598"/>
            <a:ext cx="4631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BC036"/>
              </a:buClr>
            </a:pPr>
            <a:r>
              <a:rPr lang="hr-HR" b="1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Prognoziranje</a:t>
            </a:r>
            <a:r>
              <a:rPr lang="hr-HR" b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 donošenja predikcija temeljem prošlih i sadašnjih saznanja.</a:t>
            </a:r>
          </a:p>
          <a:p>
            <a:pPr>
              <a:buClr>
                <a:srgbClr val="FBC036"/>
              </a:buClr>
            </a:pP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BC036"/>
              </a:buClr>
            </a:pP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Što čini prognoziranje drugačijim od intuitivnog nagađanja?</a:t>
            </a: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 err="1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kvantizacija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parametara i kvantitativan pristup događajima kvalitativne prirode</a:t>
            </a: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mogućnost obrade velike količine podataka koju nije moguće </a:t>
            </a: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eksponencijalan rast kapaciteta i brzine obrade podataka (</a:t>
            </a:r>
            <a:r>
              <a:rPr lang="hr-HR" i="1" dirty="0" err="1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Mooreov</a:t>
            </a: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zakon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veći faktor sigurnosti uslijed </a:t>
            </a:r>
            <a:r>
              <a:rPr lang="hr-HR" dirty="0" err="1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minimizacije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ljudske pogreške ili pristranosti</a:t>
            </a:r>
          </a:p>
          <a:p>
            <a:pPr marL="285750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endParaRPr lang="hr-H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4928057" y="189953"/>
            <a:ext cx="233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UVOD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383A2-EB8E-48CE-ABDD-06787C35A35D}"/>
              </a:ext>
            </a:extLst>
          </p:cNvPr>
          <p:cNvSpPr txBox="1"/>
          <p:nvPr/>
        </p:nvSpPr>
        <p:spPr>
          <a:xfrm>
            <a:off x="7762370" y="800269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fails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plan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hr-H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Winston</a:t>
            </a:r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Churchill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FB824-69AB-4D9C-BE24-F03C64F3C031}"/>
              </a:ext>
            </a:extLst>
          </p:cNvPr>
          <p:cNvSpPr txBox="1"/>
          <p:nvPr/>
        </p:nvSpPr>
        <p:spPr>
          <a:xfrm>
            <a:off x="6209477" y="1737598"/>
            <a:ext cx="480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Utjecaj i primjena prognoziranja u svakodnevici: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4E5E2-9A4A-47DF-8FBD-9B6307F5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77" y="2397920"/>
            <a:ext cx="3467923" cy="1956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6F901-91A8-4DE8-B5F9-72CF4BC0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15" y="2552855"/>
            <a:ext cx="3467923" cy="232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23F89-3311-4EE5-9FFA-73CC93CAC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1" r="14812"/>
          <a:stretch/>
        </p:blipFill>
        <p:spPr>
          <a:xfrm>
            <a:off x="6587337" y="2688925"/>
            <a:ext cx="3467923" cy="2502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7908E-45D3-404A-A496-934AC387F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821518"/>
            <a:ext cx="4057094" cy="2633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4D4C7-D38D-4B27-9F50-793D0FCAC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1" r="4356"/>
          <a:stretch/>
        </p:blipFill>
        <p:spPr>
          <a:xfrm>
            <a:off x="6925792" y="2964591"/>
            <a:ext cx="4631207" cy="27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3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4665606" y="189953"/>
            <a:ext cx="286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povod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8A57-4269-46AB-84F8-FAFC24EE9888}"/>
              </a:ext>
            </a:extLst>
          </p:cNvPr>
          <p:cNvSpPr txBox="1"/>
          <p:nvPr/>
        </p:nvSpPr>
        <p:spPr>
          <a:xfrm>
            <a:off x="1810161" y="2951946"/>
            <a:ext cx="8571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Ispitati primjenu korištenja prognoziranja u tehničkim znanostima – točnije, u tehničkom polju elektrotehnika.</a:t>
            </a:r>
            <a:endParaRPr lang="hr-H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91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B5091C-C21C-45EE-A75E-9C77C8EDAFA4}" type="slidenum">
              <a:rPr lang="hr-HR" smtClean="0"/>
              <a:t>4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3030458" y="189953"/>
            <a:ext cx="613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osnovni principi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F750A-00A6-4421-9CC5-09CCA79F5645}"/>
              </a:ext>
            </a:extLst>
          </p:cNvPr>
          <p:cNvSpPr txBox="1"/>
          <p:nvPr/>
        </p:nvSpPr>
        <p:spPr>
          <a:xfrm>
            <a:off x="886168" y="1987675"/>
            <a:ext cx="49190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BC036"/>
              </a:buClr>
            </a:pPr>
            <a:r>
              <a:rPr lang="hr-HR" b="1" u="sng" spc="300" dirty="0">
                <a:solidFill>
                  <a:srgbClr val="DE5447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PROBLEMI</a:t>
            </a:r>
            <a:endParaRPr lang="hr-HR" u="sng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BC036"/>
              </a:buClr>
            </a:pP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313541"/>
              </a:buClr>
              <a:buFont typeface="+mj-lt"/>
              <a:buAutoNum type="arabicPeriod"/>
            </a:pP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Definicija ponašanja nekog promatranog signala čiji se izlazni rezultati ponašaju kaotično ili bez ustanovljenog ponavljanja uzorka</a:t>
            </a:r>
          </a:p>
          <a:p>
            <a:pPr marL="342900" indent="-342900">
              <a:buClr>
                <a:srgbClr val="313541"/>
              </a:buClr>
              <a:buFont typeface="+mj-lt"/>
              <a:buAutoNum type="arabicPeriod"/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313541"/>
              </a:buClr>
              <a:buFont typeface="+mj-lt"/>
              <a:buAutoNum type="arabicPeriod"/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313541"/>
              </a:buClr>
              <a:buFont typeface="+mj-lt"/>
              <a:buAutoNum type="arabicPeriod"/>
            </a:pP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Kvantifikacija pouzdanosti rezultata dobivenih statističkim modeliranjem</a:t>
            </a:r>
          </a:p>
          <a:p>
            <a:pPr>
              <a:buClr>
                <a:srgbClr val="FBC036"/>
              </a:buClr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BC036"/>
              </a:buClr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BC036"/>
              </a:buClr>
            </a:pPr>
            <a:endParaRPr lang="hr-H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FB824-69AB-4D9C-BE24-F03C64F3C031}"/>
              </a:ext>
            </a:extLst>
          </p:cNvPr>
          <p:cNvSpPr txBox="1"/>
          <p:nvPr/>
        </p:nvSpPr>
        <p:spPr>
          <a:xfrm>
            <a:off x="6253055" y="1987675"/>
            <a:ext cx="51007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BC036"/>
              </a:buClr>
            </a:pPr>
            <a:r>
              <a:rPr lang="hr-HR" b="1" u="sng" spc="300" dirty="0">
                <a:solidFill>
                  <a:srgbClr val="5D9FA7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RJEŠENJA</a:t>
            </a:r>
            <a:endParaRPr lang="hr-HR" u="sng" dirty="0">
              <a:solidFill>
                <a:srgbClr val="5D9FA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BC036"/>
              </a:buClr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313541"/>
              </a:buClr>
              <a:buFont typeface="+mj-lt"/>
              <a:buAutoNum type="arabicPeriod"/>
            </a:pP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Statističko modeliranje</a:t>
            </a:r>
          </a:p>
          <a:p>
            <a:pPr marL="342900" indent="-342900">
              <a:buClr>
                <a:srgbClr val="FBC036"/>
              </a:buClr>
              <a:buFont typeface="+mj-lt"/>
              <a:buAutoNum type="arabicPeriod"/>
            </a:pPr>
            <a:endParaRPr lang="hr-HR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BC036"/>
              </a:buClr>
            </a:pPr>
            <a:r>
              <a:rPr lang="hr-HR" b="1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reprezentacija sustava pomoću standardiziranih relacija i dogovorenih pretpostavki.</a:t>
            </a:r>
          </a:p>
          <a:p>
            <a:pPr>
              <a:buClr>
                <a:srgbClr val="FBC036"/>
              </a:buClr>
            </a:pPr>
            <a:endParaRPr lang="hr-HR" b="1" i="1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313541"/>
              </a:buClr>
              <a:buFont typeface="+mj-lt"/>
              <a:buAutoNum type="arabicPeriod" startAt="2"/>
            </a:pPr>
            <a:r>
              <a:rPr lang="hr-HR" i="1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Detaljna analiza (obrada) promatranih signala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B6C500-2C68-40B5-BD5A-EDE41C9B4551}"/>
              </a:ext>
            </a:extLst>
          </p:cNvPr>
          <p:cNvGrpSpPr/>
          <p:nvPr/>
        </p:nvGrpSpPr>
        <p:grpSpPr>
          <a:xfrm>
            <a:off x="886168" y="1234640"/>
            <a:ext cx="10419665" cy="646331"/>
            <a:chOff x="934135" y="940714"/>
            <a:chExt cx="10419665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84FC43-8B6A-4E64-B8D5-1ECC4F5E7BB6}"/>
                </a:ext>
              </a:extLst>
            </p:cNvPr>
            <p:cNvSpPr txBox="1"/>
            <p:nvPr/>
          </p:nvSpPr>
          <p:spPr>
            <a:xfrm>
              <a:off x="934135" y="940714"/>
              <a:ext cx="451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Signal:</a:t>
              </a:r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skup podataka ili informacija        </a:t>
              </a:r>
              <a:r>
                <a:rPr lang="hr-HR" dirty="0">
                  <a:solidFill>
                    <a:srgbClr val="5D9FA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  <a:endParaRPr lang="hr-HR" b="1" i="1" dirty="0">
                <a:solidFill>
                  <a:srgbClr val="5D9FA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C3817E-E292-40E4-9CFE-84939D164A30}"/>
                </a:ext>
              </a:extLst>
            </p:cNvPr>
            <p:cNvSpPr txBox="1"/>
            <p:nvPr/>
          </p:nvSpPr>
          <p:spPr>
            <a:xfrm>
              <a:off x="5446929" y="940714"/>
              <a:ext cx="5906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 elektrotehnici: izlazna snaga, napon, struja, karakteristike pogonskog stroja,…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895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B5091C-C21C-45EE-A75E-9C77C8EDAFA4}" type="slidenum">
              <a:rPr lang="hr-HR" smtClean="0"/>
              <a:t>5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3030458" y="189953"/>
            <a:ext cx="613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osnovni principi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788CA-2F5F-4C47-8405-38FDEE4D40D1}"/>
              </a:ext>
            </a:extLst>
          </p:cNvPr>
          <p:cNvSpPr txBox="1"/>
          <p:nvPr/>
        </p:nvSpPr>
        <p:spPr>
          <a:xfrm>
            <a:off x="886167" y="4307490"/>
            <a:ext cx="1041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interdisciplinarna sveprisutnost </a:t>
            </a:r>
            <a:r>
              <a:rPr lang="hr-HR" dirty="0">
                <a:solidFill>
                  <a:srgbClr val="5D9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veliki broj istraživačkih radova s ciljem optimizacije algoritama za određivanje parametara modela u svrhu što dobivanja što bolje estimacije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8716A8-85FF-49B7-A329-030E27ED0581}"/>
              </a:ext>
            </a:extLst>
          </p:cNvPr>
          <p:cNvSpPr/>
          <p:nvPr/>
        </p:nvSpPr>
        <p:spPr>
          <a:xfrm>
            <a:off x="1366667" y="1769592"/>
            <a:ext cx="2214734" cy="2214734"/>
          </a:xfrm>
          <a:prstGeom prst="ellipse">
            <a:avLst/>
          </a:prstGeom>
          <a:solidFill>
            <a:srgbClr val="31354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cap="all" spc="300" dirty="0">
                <a:solidFill>
                  <a:srgbClr val="DE5447"/>
                </a:solidFill>
                <a:latin typeface="Corbel" panose="020B0503020204020204" pitchFamily="34" charset="0"/>
              </a:rPr>
              <a:t>Mjerni podaci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196F4E-5812-42D9-90DA-5F4266D6E76E}"/>
              </a:ext>
            </a:extLst>
          </p:cNvPr>
          <p:cNvSpPr/>
          <p:nvPr/>
        </p:nvSpPr>
        <p:spPr>
          <a:xfrm>
            <a:off x="8610600" y="1769593"/>
            <a:ext cx="2214734" cy="2214734"/>
          </a:xfrm>
          <a:prstGeom prst="ellipse">
            <a:avLst/>
          </a:prstGeom>
          <a:solidFill>
            <a:srgbClr val="31354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cap="all" spc="300" dirty="0">
                <a:solidFill>
                  <a:srgbClr val="DE5447"/>
                </a:solidFill>
                <a:latin typeface="Corbel" panose="020B0503020204020204" pitchFamily="34" charset="0"/>
              </a:rPr>
              <a:t>teorijski opis</a:t>
            </a:r>
          </a:p>
          <a:p>
            <a:pPr algn="ctr"/>
            <a:r>
              <a:rPr lang="hr-HR" sz="1600" b="1" cap="all" spc="300" dirty="0">
                <a:solidFill>
                  <a:srgbClr val="EAF5DF"/>
                </a:solidFill>
                <a:latin typeface="Corbel" panose="020B0503020204020204" pitchFamily="34" charset="0"/>
              </a:rPr>
              <a:t>(Relacije)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28E15A-BA08-496B-962D-FCE44D498137}"/>
              </a:ext>
            </a:extLst>
          </p:cNvPr>
          <p:cNvSpPr/>
          <p:nvPr/>
        </p:nvSpPr>
        <p:spPr>
          <a:xfrm>
            <a:off x="4471131" y="2553795"/>
            <a:ext cx="3249739" cy="646331"/>
          </a:xfrm>
          <a:prstGeom prst="rect">
            <a:avLst/>
          </a:prstGeom>
          <a:solidFill>
            <a:srgbClr val="31354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cap="all" spc="300" dirty="0">
                <a:solidFill>
                  <a:srgbClr val="DE5447"/>
                </a:solidFill>
                <a:latin typeface="Corbel" panose="020B0503020204020204" pitchFamily="34" charset="0"/>
              </a:rPr>
              <a:t>Obrada signala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74A7-7AA7-4FDA-9AB5-30DC455521FE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3581401" y="2876959"/>
            <a:ext cx="889730" cy="2"/>
          </a:xfrm>
          <a:prstGeom prst="straightConnector1">
            <a:avLst/>
          </a:prstGeom>
          <a:ln w="38100">
            <a:solidFill>
              <a:srgbClr val="313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A7E897-4149-4C40-95D8-771F442DD6E8}"/>
              </a:ext>
            </a:extLst>
          </p:cNvPr>
          <p:cNvCxnSpPr>
            <a:stCxn id="6" idx="3"/>
            <a:endCxn id="13" idx="2"/>
          </p:cNvCxnSpPr>
          <p:nvPr/>
        </p:nvCxnSpPr>
        <p:spPr>
          <a:xfrm flipV="1">
            <a:off x="7720870" y="2876960"/>
            <a:ext cx="889730" cy="1"/>
          </a:xfrm>
          <a:prstGeom prst="straightConnector1">
            <a:avLst/>
          </a:prstGeom>
          <a:ln w="38100">
            <a:solidFill>
              <a:srgbClr val="313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1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6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STOHASTIČKI PRISTUP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C3478-A4C5-4FB9-9933-8CC9B22EF2CA}"/>
              </a:ext>
            </a:extLst>
          </p:cNvPr>
          <p:cNvSpPr/>
          <p:nvPr/>
        </p:nvSpPr>
        <p:spPr>
          <a:xfrm>
            <a:off x="558069" y="1223702"/>
            <a:ext cx="10795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sustava pomoću </a:t>
            </a:r>
            <a:r>
              <a:rPr lang="hr-HR" dirty="0" err="1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vjerojatnostnih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parametara </a:t>
            </a:r>
            <a:r>
              <a:rPr lang="hr-HR" dirty="0">
                <a:solidFill>
                  <a:srgbClr val="5D9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mogućnost izrade konciznih opisa procesa slučajnih varijabli</a:t>
            </a:r>
          </a:p>
          <a:p>
            <a:pPr marL="285750" indent="-285750">
              <a:buClr>
                <a:srgbClr val="FBC036"/>
              </a:buClr>
              <a:buFont typeface="Arial" panose="020B0604020202020204" pitchFamily="34" charset="0"/>
              <a:buChar char="~"/>
            </a:pPr>
            <a:r>
              <a:rPr lang="hr-HR" dirty="0">
                <a:solidFill>
                  <a:srgbClr val="3135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jedan od oblika stohastičkih procesa: </a:t>
            </a:r>
            <a:r>
              <a:rPr lang="hr-HR" b="1" i="1" dirty="0">
                <a:solidFill>
                  <a:srgbClr val="DE54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vremenski niz</a:t>
            </a:r>
            <a:endParaRPr lang="hr-HR" dirty="0">
              <a:solidFill>
                <a:srgbClr val="DE54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5B1D57-6F0C-4CC9-9E7D-0AF3E59C01FB}"/>
                  </a:ext>
                </a:extLst>
              </p:cNvPr>
              <p:cNvSpPr txBox="1"/>
              <p:nvPr/>
            </p:nvSpPr>
            <p:spPr>
              <a:xfrm>
                <a:off x="5310144" y="2663944"/>
                <a:ext cx="3842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   ⇔   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∶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5B1D57-6F0C-4CC9-9E7D-0AF3E59C0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44" y="2663944"/>
                <a:ext cx="3842911" cy="276999"/>
              </a:xfrm>
              <a:prstGeom prst="rect">
                <a:avLst/>
              </a:prstGeom>
              <a:blipFill>
                <a:blip r:embed="rId3"/>
                <a:stretch>
                  <a:fillRect t="-2222" r="-952" b="-40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D77873DB-83B9-45B3-B1C2-AAF72B8300D9}"/>
              </a:ext>
            </a:extLst>
          </p:cNvPr>
          <p:cNvSpPr/>
          <p:nvPr/>
        </p:nvSpPr>
        <p:spPr>
          <a:xfrm rot="5400000">
            <a:off x="4709098" y="2267147"/>
            <a:ext cx="978422" cy="184195"/>
          </a:xfrm>
          <a:prstGeom prst="bentUpArrow">
            <a:avLst/>
          </a:prstGeom>
          <a:solidFill>
            <a:srgbClr val="5D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3D34E-7EF3-468F-8375-CA222E4F4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9" y="3333787"/>
            <a:ext cx="5362237" cy="2253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504E30-51AD-478E-9DCD-510CF12DF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488" y="3333787"/>
            <a:ext cx="4875312" cy="27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38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7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modeli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2844419-1D41-4C4E-9A85-7E2EA86F09A0}"/>
              </a:ext>
            </a:extLst>
          </p:cNvPr>
          <p:cNvSpPr/>
          <p:nvPr/>
        </p:nvSpPr>
        <p:spPr>
          <a:xfrm flipH="1">
            <a:off x="1335418" y="1266757"/>
            <a:ext cx="4590091" cy="364690"/>
          </a:xfrm>
          <a:prstGeom prst="snip1Rect">
            <a:avLst/>
          </a:prstGeom>
          <a:solidFill>
            <a:srgbClr val="DE5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cap="all" spc="300" dirty="0" err="1">
                <a:solidFill>
                  <a:srgbClr val="EAF5DF"/>
                </a:solidFill>
                <a:latin typeface="Corbel" panose="020B0503020204020204" pitchFamily="34" charset="0"/>
              </a:rPr>
              <a:t>Autoregresijski</a:t>
            </a:r>
            <a:r>
              <a:rPr lang="hr-HR" b="1" cap="all" spc="300" dirty="0">
                <a:solidFill>
                  <a:srgbClr val="EAF5DF"/>
                </a:solidFill>
                <a:latin typeface="Corbel" panose="020B0503020204020204" pitchFamily="34" charset="0"/>
              </a:rPr>
              <a:t> </a:t>
            </a:r>
            <a:r>
              <a:rPr lang="hr-HR" b="1" dirty="0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AR(p)</a:t>
            </a:r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294D4439-0329-43CB-83D8-3DBC2A929029}"/>
              </a:ext>
            </a:extLst>
          </p:cNvPr>
          <p:cNvSpPr/>
          <p:nvPr/>
        </p:nvSpPr>
        <p:spPr>
          <a:xfrm>
            <a:off x="6266491" y="1266757"/>
            <a:ext cx="4590091" cy="364690"/>
          </a:xfrm>
          <a:prstGeom prst="snip1Rect">
            <a:avLst/>
          </a:prstGeom>
          <a:solidFill>
            <a:srgbClr val="DE5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cap="all" spc="300" dirty="0">
                <a:solidFill>
                  <a:srgbClr val="EAF5DF"/>
                </a:solidFill>
                <a:latin typeface="Corbel" panose="020B0503020204020204" pitchFamily="34" charset="0"/>
              </a:rPr>
              <a:t>Pomični </a:t>
            </a:r>
            <a:r>
              <a:rPr lang="hr-HR" b="1" cap="all" spc="300" dirty="0" err="1">
                <a:solidFill>
                  <a:srgbClr val="EAF5DF"/>
                </a:solidFill>
                <a:latin typeface="Corbel" panose="020B0503020204020204" pitchFamily="34" charset="0"/>
              </a:rPr>
              <a:t>prosjek</a:t>
            </a:r>
            <a:r>
              <a:rPr lang="hr-HR" b="1" cap="all" spc="300" dirty="0" err="1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MA</a:t>
            </a:r>
            <a:r>
              <a:rPr lang="hr-HR" b="1" dirty="0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(q)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81DA5CC3-9D3B-4903-A73D-065119AAF65E}"/>
              </a:ext>
            </a:extLst>
          </p:cNvPr>
          <p:cNvSpPr/>
          <p:nvPr/>
        </p:nvSpPr>
        <p:spPr>
          <a:xfrm>
            <a:off x="1335418" y="4088898"/>
            <a:ext cx="9521164" cy="364690"/>
          </a:xfrm>
          <a:prstGeom prst="snip2SameRect">
            <a:avLst/>
          </a:prstGeom>
          <a:solidFill>
            <a:srgbClr val="5D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cap="all" spc="300" dirty="0">
                <a:solidFill>
                  <a:srgbClr val="EAF5DF"/>
                </a:solidFill>
                <a:latin typeface="Corbel" panose="020B0503020204020204" pitchFamily="34" charset="0"/>
              </a:rPr>
              <a:t>MJEŠOVITI </a:t>
            </a:r>
            <a:r>
              <a:rPr lang="hr-HR" b="1" dirty="0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ARMA(</a:t>
            </a:r>
            <a:r>
              <a:rPr lang="hr-HR" b="1" dirty="0" err="1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p,q</a:t>
            </a:r>
            <a:r>
              <a:rPr lang="hr-HR" b="1" dirty="0">
                <a:solidFill>
                  <a:srgbClr val="31354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hr-HR" b="1" cap="all" spc="300" dirty="0">
                <a:solidFill>
                  <a:srgbClr val="EAF5DF"/>
                </a:solidFill>
                <a:latin typeface="Corbel" panose="020B0503020204020204" pitchFamily="34" charset="0"/>
              </a:rPr>
              <a:t>MODEL</a:t>
            </a:r>
            <a:endParaRPr lang="hr-HR" b="1" dirty="0">
              <a:solidFill>
                <a:srgbClr val="31354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0AD38A-CD91-4F51-B22A-7FE1DEBD9FA8}"/>
                  </a:ext>
                </a:extLst>
              </p:cNvPr>
              <p:cNvSpPr txBox="1"/>
              <p:nvPr/>
            </p:nvSpPr>
            <p:spPr>
              <a:xfrm>
                <a:off x="1335417" y="1949148"/>
                <a:ext cx="4590091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prognoziranje buduće vrijednosti temeljem prethodno ostvarenih vrijednosti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osjetljivost na iznenadne oscilacije i šum u sustavu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definiran izrazom:</a:t>
                </a:r>
              </a:p>
              <a:p>
                <a:pPr>
                  <a:buClr>
                    <a:srgbClr val="FBC03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hr-H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0AD38A-CD91-4F51-B22A-7FE1DEBD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17" y="1949148"/>
                <a:ext cx="4590091" cy="1775743"/>
              </a:xfrm>
              <a:prstGeom prst="rect">
                <a:avLst/>
              </a:prstGeom>
              <a:blipFill>
                <a:blip r:embed="rId3"/>
                <a:stretch>
                  <a:fillRect l="-797" t="-2062" b="-103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41EEA2-1935-4700-A7E0-DD9D1CA33FF6}"/>
                  </a:ext>
                </a:extLst>
              </p:cNvPr>
              <p:cNvSpPr txBox="1"/>
              <p:nvPr/>
            </p:nvSpPr>
            <p:spPr>
              <a:xfrm>
                <a:off x="6315554" y="1949148"/>
                <a:ext cx="4590091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prognoziranje buduće vrijednosti temeljem grešaka relacije prethodnih razdoblja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uklanja se utjecaj slučajnih i kratkoročnih fluktuacija u signalu tijekom nekog dužeg vremenskog razdoblja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definiran izrazom:</a:t>
                </a:r>
              </a:p>
              <a:p>
                <a:pPr>
                  <a:buClr>
                    <a:srgbClr val="FBC03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hr-H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41EEA2-1935-4700-A7E0-DD9D1CA3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54" y="1949148"/>
                <a:ext cx="4590091" cy="2052741"/>
              </a:xfrm>
              <a:prstGeom prst="rect">
                <a:avLst/>
              </a:prstGeom>
              <a:blipFill>
                <a:blip r:embed="rId4"/>
                <a:stretch>
                  <a:fillRect l="-797" t="-178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27A55-CE9F-4E64-963B-E2086947EA6B}"/>
                  </a:ext>
                </a:extLst>
              </p:cNvPr>
              <p:cNvSpPr txBox="1"/>
              <p:nvPr/>
            </p:nvSpPr>
            <p:spPr>
              <a:xfrm>
                <a:off x="1335417" y="4580607"/>
                <a:ext cx="95211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mješoviti model čije ponašanje ovisi o odnosu parametara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 početku ima mješoviti karakteristiku, dok za sve veći</a:t>
                </a:r>
                <a:r>
                  <a:rPr lang="hr-H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r-HR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</a:t>
                </a:r>
                <a:r>
                  <a:rPr lang="hr-H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poprima karakteristike </a:t>
                </a:r>
                <a:r>
                  <a:rPr lang="hr-H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(p) modela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</a:t>
                </a: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(q) karakteristika omogućava očuvanje stabilnosti prilikom pojave oscilacija ili šuma u sustavu</a:t>
                </a:r>
                <a:endParaRPr lang="hr-HR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definiran skraćenim izrazom:</a:t>
                </a:r>
              </a:p>
              <a:p>
                <a:pPr>
                  <a:buClr>
                    <a:srgbClr val="FBC03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r-H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r-H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27A55-CE9F-4E64-963B-E2086947E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17" y="4580607"/>
                <a:ext cx="9521164" cy="1477328"/>
              </a:xfrm>
              <a:prstGeom prst="rect">
                <a:avLst/>
              </a:prstGeom>
              <a:blipFill>
                <a:blip r:embed="rId5"/>
                <a:stretch>
                  <a:fillRect l="-384" t="-2058" r="-384" b="-246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05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8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estimacija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0AD38A-CD91-4F51-B22A-7FE1DEBD9FA8}"/>
                  </a:ext>
                </a:extLst>
              </p:cNvPr>
              <p:cNvSpPr txBox="1"/>
              <p:nvPr/>
            </p:nvSpPr>
            <p:spPr>
              <a:xfrm>
                <a:off x="1286354" y="2530420"/>
                <a:ext cx="4590091" cy="1797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BC036"/>
                  </a:buClr>
                </a:pPr>
                <a:r>
                  <a:rPr lang="hr-HR" b="1" cap="all" spc="300" dirty="0">
                    <a:solidFill>
                      <a:srgbClr val="DE5447"/>
                    </a:solidFill>
                    <a:latin typeface="Corbel" panose="020B0503020204020204" pitchFamily="34" charset="0"/>
                  </a:rPr>
                  <a:t>Autoregresijski</a:t>
                </a:r>
                <a:r>
                  <a:rPr lang="hr-HR" b="1" cap="all" spc="300" dirty="0">
                    <a:solidFill>
                      <a:srgbClr val="EAF5DF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hr-HR" b="1" dirty="0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AR(p)</a:t>
                </a:r>
              </a:p>
              <a:p>
                <a:pPr>
                  <a:buClr>
                    <a:srgbClr val="FBC036"/>
                  </a:buClr>
                </a:pPr>
                <a:r>
                  <a:rPr lang="hr-HR" b="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hr-H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FBC036"/>
                  </a:buClr>
                </a:pPr>
                <a:r>
                  <a:rPr lang="hr-HR" b="1" cap="all" spc="300" dirty="0">
                    <a:solidFill>
                      <a:srgbClr val="DE5447"/>
                    </a:solidFill>
                    <a:latin typeface="Corbel" panose="020B0503020204020204" pitchFamily="34" charset="0"/>
                  </a:rPr>
                  <a:t>Pomični </a:t>
                </a:r>
                <a:r>
                  <a:rPr lang="hr-HR" b="1" cap="all" spc="300" dirty="0" err="1">
                    <a:solidFill>
                      <a:srgbClr val="DE5447"/>
                    </a:solidFill>
                    <a:latin typeface="Corbel" panose="020B0503020204020204" pitchFamily="34" charset="0"/>
                  </a:rPr>
                  <a:t>prosjek</a:t>
                </a:r>
                <a:r>
                  <a:rPr lang="hr-HR" b="1" cap="all" spc="300" dirty="0" err="1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hr-HR" b="1" dirty="0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(q)</a:t>
                </a:r>
              </a:p>
              <a:p>
                <a:pPr>
                  <a:buClr>
                    <a:srgbClr val="FBC036"/>
                  </a:buClr>
                </a:pPr>
                <a:r>
                  <a:rPr lang="hr-HR" b="1" dirty="0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hr-HR" b="1" dirty="0">
                  <a:solidFill>
                    <a:srgbClr val="313541"/>
                  </a:solidFill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FBC036"/>
                  </a:buClr>
                </a:pPr>
                <a:r>
                  <a:rPr lang="hr-HR" b="1" cap="all" spc="300" dirty="0">
                    <a:solidFill>
                      <a:srgbClr val="5D9FA7"/>
                    </a:solidFill>
                    <a:latin typeface="Corbel" panose="020B0503020204020204" pitchFamily="34" charset="0"/>
                  </a:rPr>
                  <a:t>MJEŠOVITI</a:t>
                </a:r>
                <a:r>
                  <a:rPr lang="hr-HR" b="1" cap="all" spc="300" dirty="0">
                    <a:solidFill>
                      <a:srgbClr val="EAF5DF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hr-HR" b="1" dirty="0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ARMA(</a:t>
                </a:r>
                <a:r>
                  <a:rPr lang="hr-HR" b="1" dirty="0" err="1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p,q</a:t>
                </a:r>
                <a:r>
                  <a:rPr lang="hr-HR" b="1" dirty="0">
                    <a:solidFill>
                      <a:srgbClr val="31354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hr-HR" b="1" cap="all" spc="300" dirty="0">
                    <a:solidFill>
                      <a:srgbClr val="5D9FA7"/>
                    </a:solidFill>
                    <a:latin typeface="Corbel" panose="020B0503020204020204" pitchFamily="34" charset="0"/>
                  </a:rPr>
                  <a:t>MODEL</a:t>
                </a:r>
                <a:endParaRPr lang="hr-HR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FBC036"/>
                  </a:buClr>
                </a:pPr>
                <a:r>
                  <a:rPr lang="hr-HR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hr-H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0AD38A-CD91-4F51-B22A-7FE1DEBD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354" y="2530420"/>
                <a:ext cx="4590091" cy="1797159"/>
              </a:xfrm>
              <a:prstGeom prst="rect">
                <a:avLst/>
              </a:prstGeom>
              <a:blipFill>
                <a:blip r:embed="rId3"/>
                <a:stretch>
                  <a:fillRect l="-1062" t="-1695" b="-2034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41EEA2-1935-4700-A7E0-DD9D1CA33FF6}"/>
                  </a:ext>
                </a:extLst>
              </p:cNvPr>
              <p:cNvSpPr txBox="1"/>
              <p:nvPr/>
            </p:nvSpPr>
            <p:spPr>
              <a:xfrm>
                <a:off x="6315555" y="2413336"/>
                <a:ext cx="459009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smanjenje greške estimacije odrađuje se podešavanjem pripadajućih</a:t>
                </a:r>
                <a14:m>
                  <m:oMath xmlns:m="http://schemas.openxmlformats.org/officeDocument/2006/math">
                    <m:r>
                      <a:rPr lang="hr-H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parametara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navedena postoji niz algoritama za estimaciju parametara koji će dati najbolje vrijednosti</a:t>
                </a:r>
              </a:p>
              <a:p>
                <a:pPr marL="285750" indent="-285750">
                  <a:buClr>
                    <a:srgbClr val="FBC036"/>
                  </a:buClr>
                  <a:buFont typeface="Times New Roman" panose="02020603050405020304" pitchFamily="18" charset="0"/>
                  <a:buChar char="~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nedostatak: ovisnost o skupu promatranih podataka, ergo </a:t>
                </a:r>
                <a:r>
                  <a:rPr lang="hr-H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ugođavanje</a:t>
                </a: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parametara ne može biti univerzalno standardizirano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41EEA2-1935-4700-A7E0-DD9D1CA3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55" y="2413336"/>
                <a:ext cx="4590091" cy="2308324"/>
              </a:xfrm>
              <a:prstGeom prst="rect">
                <a:avLst/>
              </a:prstGeom>
              <a:blipFill>
                <a:blip r:embed="rId4"/>
                <a:stretch>
                  <a:fillRect l="-797" t="-1583" b="-316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301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859A-FE18-44EB-9AC2-8012EFB6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091C-C21C-45EE-A75E-9C77C8EDAFA4}" type="slidenum">
              <a:rPr lang="hr-HR" smtClean="0"/>
              <a:t>9</a:t>
            </a:fld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33BE-9ADF-4E7D-8B62-51A1154D4D0E}"/>
              </a:ext>
            </a:extLst>
          </p:cNvPr>
          <p:cNvSpPr txBox="1"/>
          <p:nvPr/>
        </p:nvSpPr>
        <p:spPr>
          <a:xfrm>
            <a:off x="2380291" y="189953"/>
            <a:ext cx="743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cap="all" spc="300" dirty="0">
                <a:solidFill>
                  <a:srgbClr val="5D9FA7"/>
                </a:solidFill>
              </a:rPr>
              <a:t>~</a:t>
            </a:r>
            <a:r>
              <a:rPr lang="hr-HR" sz="3600" b="1" cap="all" spc="300" dirty="0">
                <a:solidFill>
                  <a:srgbClr val="DE5447"/>
                </a:solidFill>
                <a:latin typeface="+mj-lt"/>
              </a:rPr>
              <a:t>REZULTATI</a:t>
            </a:r>
            <a:r>
              <a:rPr lang="hr-HR" sz="3600" b="1" cap="all" spc="300" dirty="0">
                <a:solidFill>
                  <a:srgbClr val="5D9FA7"/>
                </a:solidFill>
                <a:latin typeface="+mj-lt"/>
              </a:rPr>
              <a:t>~</a:t>
            </a:r>
            <a:endParaRPr lang="hr-HR" sz="3600" b="1" cap="all" spc="300" dirty="0">
              <a:solidFill>
                <a:srgbClr val="DE54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1EEA2-1935-4700-A7E0-DD9D1CA33FF6}"/>
              </a:ext>
            </a:extLst>
          </p:cNvPr>
          <p:cNvSpPr txBox="1"/>
          <p:nvPr/>
        </p:nvSpPr>
        <p:spPr>
          <a:xfrm>
            <a:off x="1241403" y="836284"/>
            <a:ext cx="970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BC036"/>
              </a:buClr>
              <a:buFont typeface="Times New Roman" panose="02020603050405020304" pitchFamily="18" charset="0"/>
              <a:buChar char="~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javno dostupnog skupa podataka o količini generirane električne energije iz solarnih izvora u Španjolskoj uz pripadajuće cijene iste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D733C-325E-45B4-920B-DDC96555D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3"/>
          <a:stretch/>
        </p:blipFill>
        <p:spPr>
          <a:xfrm>
            <a:off x="725094" y="2274199"/>
            <a:ext cx="3538872" cy="28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6210D-2A32-431E-9C5D-7F7FE160E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76" y="2274199"/>
            <a:ext cx="3538872" cy="286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7E031-DF9E-4529-9FD2-B06DB5470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87" y="2272463"/>
            <a:ext cx="3554645" cy="2864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E7D59-0A34-4263-A16D-BC42D1373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173" y="5497012"/>
            <a:ext cx="1220714" cy="855866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B95CDF1-FBB3-48DF-94FB-A1C25D8FEAA2}"/>
              </a:ext>
            </a:extLst>
          </p:cNvPr>
          <p:cNvCxnSpPr>
            <a:cxnSpLocks/>
            <a:stCxn id="13" idx="4"/>
            <a:endCxn id="8" idx="6"/>
          </p:cNvCxnSpPr>
          <p:nvPr/>
        </p:nvCxnSpPr>
        <p:spPr>
          <a:xfrm rot="5400000">
            <a:off x="2575366" y="4410910"/>
            <a:ext cx="2043557" cy="984513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CA2236A-4B15-43E7-BF88-8067A8B13336}"/>
              </a:ext>
            </a:extLst>
          </p:cNvPr>
          <p:cNvSpPr/>
          <p:nvPr/>
        </p:nvSpPr>
        <p:spPr>
          <a:xfrm>
            <a:off x="4035425" y="3773438"/>
            <a:ext cx="107950" cy="107950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69AE291-66F4-45C1-9A98-882CB8D449B7}"/>
              </a:ext>
            </a:extLst>
          </p:cNvPr>
          <p:cNvCxnSpPr>
            <a:cxnSpLocks/>
            <a:stCxn id="17" idx="4"/>
            <a:endCxn id="21" idx="6"/>
          </p:cNvCxnSpPr>
          <p:nvPr/>
        </p:nvCxnSpPr>
        <p:spPr>
          <a:xfrm rot="5400000">
            <a:off x="6396204" y="4594022"/>
            <a:ext cx="1971286" cy="694032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793A139-D3A4-4B73-BB23-07FDDCCBDA61}"/>
              </a:ext>
            </a:extLst>
          </p:cNvPr>
          <p:cNvSpPr/>
          <p:nvPr/>
        </p:nvSpPr>
        <p:spPr>
          <a:xfrm>
            <a:off x="7630438" y="3758545"/>
            <a:ext cx="196850" cy="196850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A61EA-3BBD-4E4F-8BD8-DFB03DEDB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17" y="5497012"/>
            <a:ext cx="1220714" cy="859338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D2035F7-1092-434B-8BB5-39363712B919}"/>
              </a:ext>
            </a:extLst>
          </p:cNvPr>
          <p:cNvCxnSpPr>
            <a:cxnSpLocks/>
            <a:stCxn id="23" idx="4"/>
            <a:endCxn id="24" idx="6"/>
          </p:cNvCxnSpPr>
          <p:nvPr/>
        </p:nvCxnSpPr>
        <p:spPr>
          <a:xfrm rot="5400000">
            <a:off x="10040205" y="4517043"/>
            <a:ext cx="2095796" cy="716537"/>
          </a:xfrm>
          <a:prstGeom prst="curvedConnector2">
            <a:avLst/>
          </a:prstGeom>
          <a:ln w="19050">
            <a:solidFill>
              <a:srgbClr val="5D9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522587-B42C-47BF-9A1B-A25E2695E9E9}"/>
              </a:ext>
            </a:extLst>
          </p:cNvPr>
          <p:cNvSpPr/>
          <p:nvPr/>
        </p:nvSpPr>
        <p:spPr>
          <a:xfrm>
            <a:off x="11347946" y="3630563"/>
            <a:ext cx="196850" cy="196850"/>
          </a:xfrm>
          <a:prstGeom prst="ellipse">
            <a:avLst/>
          </a:prstGeom>
          <a:noFill/>
          <a:ln>
            <a:solidFill>
              <a:srgbClr val="5D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63E5DC-F91F-41CD-BDC1-E2D0AF03D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0" y="5493540"/>
            <a:ext cx="1220714" cy="859338"/>
          </a:xfrm>
          <a:prstGeom prst="ellipse">
            <a:avLst/>
          </a:prstGeom>
          <a:ln w="28575" cap="rnd">
            <a:solidFill>
              <a:srgbClr val="5D9FA7"/>
            </a:solidFill>
          </a:ln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735E79-4E29-4FCC-A5D9-A3E93B7D5AD4}"/>
              </a:ext>
            </a:extLst>
          </p:cNvPr>
          <p:cNvSpPr/>
          <p:nvPr/>
        </p:nvSpPr>
        <p:spPr>
          <a:xfrm>
            <a:off x="725094" y="1725744"/>
            <a:ext cx="677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BC036"/>
              </a:buClr>
            </a:pPr>
            <a:r>
              <a:rPr lang="hr-HR" b="1" spc="300" dirty="0">
                <a:solidFill>
                  <a:srgbClr val="DE5447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PROGNOZA GENERIRANE ELEKTRIČNE ENERGIJE</a:t>
            </a:r>
            <a:endParaRPr lang="hr-HR" dirty="0">
              <a:solidFill>
                <a:srgbClr val="3135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654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 animBg="1"/>
      <p:bldP spid="17" grpId="0" animBg="1"/>
      <p:bldP spid="23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13541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791</Words>
  <Application>Microsoft Office PowerPoint</Application>
  <PresentationFormat>Widescreen</PresentationFormat>
  <Paragraphs>112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Corbel</vt:lpstr>
      <vt:lpstr>Times New Roman</vt:lpstr>
      <vt:lpstr>Office Theme</vt:lpstr>
      <vt:lpstr>AUTOREGRESIJKI MODELI U OBRADI SIGNALA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Mijolovic</dc:creator>
  <cp:lastModifiedBy>Denis Mijolovic</cp:lastModifiedBy>
  <cp:revision>57</cp:revision>
  <dcterms:created xsi:type="dcterms:W3CDTF">2020-09-16T18:26:26Z</dcterms:created>
  <dcterms:modified xsi:type="dcterms:W3CDTF">2020-09-17T12:37:57Z</dcterms:modified>
</cp:coreProperties>
</file>